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400" r:id="rId2"/>
    <p:sldId id="405" r:id="rId3"/>
    <p:sldId id="406" r:id="rId4"/>
    <p:sldId id="401" r:id="rId5"/>
    <p:sldId id="368" r:id="rId6"/>
    <p:sldId id="369" r:id="rId7"/>
    <p:sldId id="370" r:id="rId8"/>
    <p:sldId id="371" r:id="rId9"/>
    <p:sldId id="372" r:id="rId10"/>
    <p:sldId id="398" r:id="rId11"/>
    <p:sldId id="399" r:id="rId12"/>
    <p:sldId id="402" r:id="rId13"/>
    <p:sldId id="404" r:id="rId14"/>
    <p:sldId id="403" r:id="rId15"/>
    <p:sldId id="374" r:id="rId16"/>
    <p:sldId id="376" r:id="rId17"/>
    <p:sldId id="378" r:id="rId18"/>
    <p:sldId id="384" r:id="rId19"/>
    <p:sldId id="385" r:id="rId20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0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E3413-185A-4B92-AB39-48A9B912B8B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E5E1D-6DAD-40C7-8925-71D6D0AF6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189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895917"/>
      </p:ext>
    </p:extLst>
  </p:cSld>
  <p:clrMapOvr>
    <a:masterClrMapping/>
  </p:clrMapOvr>
  <p:transition spd="slow" advClick="0" advTm="5000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530868"/>
      </p:ext>
    </p:extLst>
  </p:cSld>
  <p:clrMapOvr>
    <a:masterClrMapping/>
  </p:clrMapOvr>
  <p:transition spd="slow" advClick="0" advTm="5000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519120"/>
      </p:ext>
    </p:extLst>
  </p:cSld>
  <p:clrMapOvr>
    <a:masterClrMapping/>
  </p:clrMapOvr>
  <p:transition spd="slow" advClick="0" advTm="5000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006689"/>
      </p:ext>
    </p:extLst>
  </p:cSld>
  <p:clrMapOvr>
    <a:masterClrMapping/>
  </p:clrMapOvr>
  <p:transition spd="slow" advClick="0" advTm="5000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247501"/>
      </p:ext>
    </p:extLst>
  </p:cSld>
  <p:clrMapOvr>
    <a:masterClrMapping/>
  </p:clrMapOvr>
  <p:transition spd="slow" advClick="0" advTm="5000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037521"/>
      </p:ext>
    </p:extLst>
  </p:cSld>
  <p:clrMapOvr>
    <a:masterClrMapping/>
  </p:clrMapOvr>
  <p:transition spd="slow" advClick="0" advTm="5000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32713"/>
      </p:ext>
    </p:extLst>
  </p:cSld>
  <p:clrMapOvr>
    <a:masterClrMapping/>
  </p:clrMapOvr>
  <p:transition spd="slow" advClick="0" advTm="5000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471788"/>
      </p:ext>
    </p:extLst>
  </p:cSld>
  <p:clrMapOvr>
    <a:masterClrMapping/>
  </p:clrMapOvr>
  <p:transition spd="slow" advClick="0" advTm="5000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627670"/>
      </p:ext>
    </p:extLst>
  </p:cSld>
  <p:clrMapOvr>
    <a:masterClrMapping/>
  </p:clrMapOvr>
  <p:transition spd="slow" advClick="0" advTm="5000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585750"/>
      </p:ext>
    </p:extLst>
  </p:cSld>
  <p:clrMapOvr>
    <a:masterClrMapping/>
  </p:clrMapOvr>
  <p:transition spd="slow" advClick="0" advTm="5000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79042"/>
      </p:ext>
    </p:extLst>
  </p:cSld>
  <p:clrMapOvr>
    <a:masterClrMapping/>
  </p:clrMapOvr>
  <p:transition spd="slow" advClick="0" advTm="5000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D651C-CB70-4D10-972E-5F359CE7FD45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E9EA2-0416-4AA0-9AF2-0B645D666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30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5000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png"/><Relationship Id="rId9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emf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1692" y="761997"/>
            <a:ext cx="8569570" cy="2262556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32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br>
              <a:rPr lang="ru-RU" sz="32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 </a:t>
            </a:r>
            <a:br>
              <a:rPr lang="ru-RU" sz="32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ПЕДАГОГАМИ </a:t>
            </a:r>
            <a:br>
              <a:rPr lang="ru-RU" sz="32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ТЕТЮШСКОГО </a:t>
            </a:r>
            <a:br>
              <a:rPr lang="ru-RU" sz="32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</a:t>
            </a:r>
            <a:endParaRPr lang="ru-RU" sz="3200" b="1" dirty="0">
              <a:solidFill>
                <a:srgbClr val="CC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02370" y="3320683"/>
            <a:ext cx="4683368" cy="2669809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«Наставничество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» система отношений и ряд процессов, когда один человек предлагает помощь, руководство, совет и поддержку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другому.»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Г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. Льюис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Станция сканирования\Desktop\unna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70" y="3153506"/>
            <a:ext cx="3960983" cy="260252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300496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621323" y="911475"/>
            <a:ext cx="83116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Успешный лидер – это пророк который далеко видит и принимает правильные решения в конкретный  момент</a:t>
            </a:r>
            <a:r>
              <a:rPr lang="ru-RU" sz="24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Calibri"/>
                <a:ea typeface="Calibri" pitchFamily="34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6" name="Рисунок 5" descr="IMG-20161129-WA000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892" y="2080845"/>
            <a:ext cx="3957359" cy="2968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5477" y="2216948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  <a:ea typeface="+mj-ea"/>
                <a:cs typeface="+mj-cs"/>
              </a:rPr>
              <a:t>Нагуськина</a:t>
            </a:r>
            <a:r>
              <a:rPr lang="ru-RU" sz="4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  <a:ea typeface="+mj-ea"/>
                <a:cs typeface="+mj-cs"/>
              </a:rPr>
              <a:t> Ирина Николаевна</a:t>
            </a: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  <a:ea typeface="+mj-ea"/>
                <a:cs typeface="+mj-cs"/>
              </a:rPr>
              <a:t/>
            </a:r>
            <a:b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01262" y="5318495"/>
            <a:ext cx="629529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  <a:endParaRPr lang="ru-RU" sz="2400" kern="0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высшей квалификационной категории 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kern="0" dirty="0" err="1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Тетюшская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татарская 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СОШ»  </a:t>
            </a:r>
          </a:p>
        </p:txBody>
      </p:sp>
    </p:spTree>
    <p:extLst>
      <p:ext uri="{BB962C8B-B14F-4D97-AF65-F5344CB8AC3E}">
        <p14:creationId xmlns:p14="http://schemas.microsoft.com/office/powerpoint/2010/main" val="3767140936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-152399" y="2883296"/>
            <a:ext cx="3809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eaLnBrk="1" hangingPunct="1"/>
            <a:r>
              <a:rPr lang="ru-RU" altLang="ru-RU" sz="1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Сотрудничество на зональных семинарах</a:t>
            </a:r>
          </a:p>
        </p:txBody>
      </p:sp>
      <p:pic>
        <p:nvPicPr>
          <p:cNvPr id="17413" name="Рисунок 6" descr="20161115_09295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1" y="725333"/>
            <a:ext cx="3400426" cy="215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077" y="709227"/>
            <a:ext cx="1719263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099" y="740184"/>
            <a:ext cx="1712913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012" y="709228"/>
            <a:ext cx="1852613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79118" y="32767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alt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Посещение уроков и открытых мероприятий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54" y="3491405"/>
            <a:ext cx="4408487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036" y="6062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alt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alt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урока наставника</a:t>
            </a:r>
            <a:endParaRPr lang="ru-RU" alt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9" y="3937492"/>
            <a:ext cx="3786187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60647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alt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Рефлексия после уроков</a:t>
            </a:r>
          </a:p>
        </p:txBody>
      </p:sp>
    </p:spTree>
    <p:extLst>
      <p:ext uri="{BB962C8B-B14F-4D97-AF65-F5344CB8AC3E}">
        <p14:creationId xmlns:p14="http://schemas.microsoft.com/office/powerpoint/2010/main" val="2736812930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танция сканирования\Downloads\фото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64" y="1874801"/>
            <a:ext cx="3076185" cy="441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8718" y="1960083"/>
            <a:ext cx="47938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Костюхина</a:t>
            </a:r>
            <a:r>
              <a:rPr lang="ru-RU" sz="4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 Елена Константиновна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92062" y="4577853"/>
            <a:ext cx="48885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  <a:endParaRPr lang="ru-RU" sz="2400" kern="0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высшей квалификационной категории 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400" kern="0" dirty="0" err="1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Тетюшская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общеобразовательная школа №2»  </a:t>
            </a:r>
            <a:endParaRPr lang="ru-RU" sz="2400" kern="0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3500" y="800230"/>
            <a:ext cx="8461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«Наставничество </a:t>
            </a:r>
            <a:r>
              <a:rPr lang="ru-RU" sz="24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предполагает  постоянный </a:t>
            </a:r>
            <a:r>
              <a:rPr lang="ru-RU" sz="2400" b="1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диалог между опытным педагогом и начинающим </a:t>
            </a:r>
            <a:r>
              <a:rPr lang="ru-RU" sz="24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учителем»</a:t>
            </a:r>
            <a:endParaRPr lang="ru-RU" sz="2400" b="1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514454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танция сканирования\Desktop\Новая папка\Чистота 2\Учител начальных класов\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83" y="734131"/>
            <a:ext cx="4322184" cy="252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Станция сканирования\Desktop\Новая папка\Чистота 2\Учител начальных класов\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155" y="4063319"/>
            <a:ext cx="4214899" cy="237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User\AppData\Local\Microsoft\Windows\INetCache\Content.Word\IMG-20200211-WA0009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7" t="19693" r="15864" b="16062"/>
          <a:stretch/>
        </p:blipFill>
        <p:spPr bwMode="auto">
          <a:xfrm>
            <a:off x="662144" y="4147169"/>
            <a:ext cx="3288534" cy="22031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4214" y="3255112"/>
            <a:ext cx="7929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по подготовке молодых педагогов к конкурсу педагогического мастерства</a:t>
            </a:r>
            <a:endParaRPr lang="ru-RU" sz="2400" dirty="0"/>
          </a:p>
        </p:txBody>
      </p:sp>
      <p:pic>
        <p:nvPicPr>
          <p:cNvPr id="1026" name="Picture 2" descr="C:\Users\Станция сканирования\Downloads\IMG_20191015_0820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121" y="734131"/>
            <a:ext cx="3204317" cy="240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787481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984" y="2238217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Самсонова Лидия Николаевна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7838" y="626579"/>
            <a:ext cx="8922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любой науке, в любом искусстве лучший учитель — </a:t>
            </a:r>
            <a:r>
              <a:rPr lang="ru-RU" sz="24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опыт.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4295" y="5214407"/>
            <a:ext cx="607255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  <a:endParaRPr lang="ru-RU" sz="2400" kern="0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высшей квалификационной категории 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kern="0" dirty="0" err="1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Киртелинская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общеобразовательная 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школа»  </a:t>
            </a:r>
            <a:endParaRPr lang="ru-RU" sz="2400" kern="0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Станция сканирования\Desktop\l.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984" y="1283677"/>
            <a:ext cx="3048000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059460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3"/>
          <a:stretch>
            <a:fillRect/>
          </a:stretch>
        </p:blipFill>
        <p:spPr bwMode="auto">
          <a:xfrm>
            <a:off x="3570958" y="936273"/>
            <a:ext cx="1604963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3588" y="518605"/>
            <a:ext cx="8135937" cy="603250"/>
          </a:xfrm>
        </p:spPr>
        <p:txBody>
          <a:bodyPr/>
          <a:lstStyle/>
          <a:p>
            <a:pPr indent="-342900" algn="ctr" eaLnBrk="1" hangingPunct="1">
              <a:spcBef>
                <a:spcPts val="75"/>
              </a:spcBef>
              <a:defRPr/>
            </a:pPr>
            <a:r>
              <a:rPr lang="ru-RU" altLang="ru-RU" sz="1800" b="1" i="1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наставника с молодыми специалистами</a:t>
            </a:r>
            <a:endParaRPr lang="ru-RU" altLang="ru-RU" sz="18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8" descr="F:\Фото наставник\наставничество 2\IMG_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5" t="-2420" r="26425" b="4886"/>
          <a:stretch>
            <a:fillRect/>
          </a:stretch>
        </p:blipFill>
        <p:spPr bwMode="auto">
          <a:xfrm>
            <a:off x="298449" y="2811463"/>
            <a:ext cx="1547813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2" t="21381" r="9079" b="-5263"/>
          <a:stretch>
            <a:fillRect/>
          </a:stretch>
        </p:blipFill>
        <p:spPr bwMode="auto">
          <a:xfrm>
            <a:off x="5342384" y="1251511"/>
            <a:ext cx="1582847" cy="1655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6" descr="F:\Фото наставник\Байрашево\IMG_12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9"/>
          <a:stretch>
            <a:fillRect/>
          </a:stretch>
        </p:blipFill>
        <p:spPr bwMode="auto">
          <a:xfrm>
            <a:off x="1489234" y="3158955"/>
            <a:ext cx="2555875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56"/>
          <a:stretch>
            <a:fillRect/>
          </a:stretch>
        </p:blipFill>
        <p:spPr bwMode="auto">
          <a:xfrm>
            <a:off x="6376668" y="1368073"/>
            <a:ext cx="2568575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3" descr="F:\Фото наставник\фото с открытого урока\IMG_569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6" b="2"/>
          <a:stretch>
            <a:fillRect/>
          </a:stretch>
        </p:blipFill>
        <p:spPr bwMode="auto">
          <a:xfrm>
            <a:off x="6572250" y="3271043"/>
            <a:ext cx="2327275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2" descr="F:\Фото наставник\фото с открытого урока\IMG_574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087434"/>
            <a:ext cx="2405063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65"/>
          <a:stretch>
            <a:fillRect/>
          </a:stretch>
        </p:blipFill>
        <p:spPr bwMode="auto">
          <a:xfrm>
            <a:off x="7068312" y="5045075"/>
            <a:ext cx="1958975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Рисунок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" t="18997" r="15160"/>
          <a:stretch>
            <a:fillRect/>
          </a:stretch>
        </p:blipFill>
        <p:spPr bwMode="auto">
          <a:xfrm>
            <a:off x="2922301" y="4988718"/>
            <a:ext cx="2447925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Рисунок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53" y="4988718"/>
            <a:ext cx="2468563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Рисунок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65"/>
          <a:stretch>
            <a:fillRect/>
          </a:stretch>
        </p:blipFill>
        <p:spPr bwMode="auto">
          <a:xfrm>
            <a:off x="5561806" y="5045075"/>
            <a:ext cx="1404937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Рисунок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1" r="4021"/>
          <a:stretch>
            <a:fillRect/>
          </a:stretch>
        </p:blipFill>
        <p:spPr bwMode="auto">
          <a:xfrm>
            <a:off x="265112" y="1191127"/>
            <a:ext cx="3162300" cy="17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176581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930597" y="1774501"/>
            <a:ext cx="4297895" cy="270452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Султанова </a:t>
            </a:r>
            <a:r>
              <a:rPr lang="ru-RU" sz="4400" b="1" dirty="0" err="1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Гулия</a:t>
            </a:r>
            <a:r>
              <a:rPr lang="ru-RU" sz="4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 Рашидовна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</a:rPr>
              <a:t/>
            </a:r>
            <a:b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</a:rPr>
            </a:b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71472" y="4925568"/>
            <a:ext cx="8286808" cy="1299386"/>
          </a:xfrm>
        </p:spPr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kern="0" dirty="0" smtClean="0"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kern="0" dirty="0"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английского </a:t>
            </a:r>
            <a:r>
              <a:rPr lang="ru-RU" kern="0" dirty="0" smtClean="0"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языка</a:t>
            </a:r>
            <a:endParaRPr lang="ru-RU" kern="0" dirty="0"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kern="0" dirty="0"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высшей квалификационной категории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kern="0" dirty="0"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kern="0" dirty="0" err="1"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Большетарханская</a:t>
            </a:r>
            <a:r>
              <a:rPr lang="ru-RU" kern="0" dirty="0"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СОШ</a:t>
            </a:r>
            <a:r>
              <a:rPr lang="ru-RU" kern="0" dirty="0" smtClean="0"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  </a:t>
            </a:r>
            <a:endParaRPr lang="ru-RU" kern="0" dirty="0"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70469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Каждый ребенок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драгоценность,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надо найти, увидеть, беречь и развивать</a:t>
            </a:r>
            <a:r>
              <a:rPr lang="ru-RU" sz="2400" b="1" dirty="0"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492" y="1694964"/>
            <a:ext cx="3226723" cy="326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13618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889" y="679940"/>
            <a:ext cx="7886700" cy="98473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     </a:t>
            </a:r>
            <a:endParaRPr lang="ru-RU" sz="3000" b="1" dirty="0" smtClean="0">
              <a:solidFill>
                <a:srgbClr val="FF0000"/>
              </a:solidFill>
              <a:effectLst>
                <a:glow rad="101600">
                  <a:srgbClr val="7030A0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</a:rPr>
              <a:t>   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абота по подготовке одаренных детей к олимпиадам</a:t>
            </a:r>
            <a:r>
              <a:rPr lang="ru-RU" sz="4000" b="1" dirty="0" smtClean="0">
                <a:solidFill>
                  <a:srgbClr val="FF0000"/>
                </a:solidFill>
                <a:latin typeface="Engravers MT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Engravers MT" pitchFamily="18" charset="0"/>
              </a:rPr>
            </a:br>
            <a:endParaRPr lang="ru-RU" sz="4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59" y="1435517"/>
            <a:ext cx="3379054" cy="379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" y="4411751"/>
            <a:ext cx="2866292" cy="2149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004" y="1586489"/>
            <a:ext cx="5631488" cy="4134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515310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G:\Наставник 2017\сканирование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497" y="1737664"/>
            <a:ext cx="3051879" cy="38394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17994" y="2238283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b="1" dirty="0" err="1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  <a:ea typeface="+mj-ea"/>
                <a:cs typeface="+mj-cs"/>
              </a:rPr>
              <a:t>Хуснутдинова</a:t>
            </a:r>
            <a:r>
              <a:rPr lang="ru-RU" sz="4400" b="1" dirty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  <a:ea typeface="+mj-ea"/>
                <a:cs typeface="+mj-cs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  <a:ea typeface="+mj-ea"/>
                <a:cs typeface="+mj-cs"/>
              </a:rPr>
              <a:t>Гульфия</a:t>
            </a:r>
            <a:r>
              <a:rPr lang="ru-RU" sz="4400" b="1" dirty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  <a:ea typeface="+mj-ea"/>
                <a:cs typeface="+mj-cs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  <a:ea typeface="+mj-ea"/>
                <a:cs typeface="+mj-cs"/>
              </a:rPr>
              <a:t>Мазитовна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701824" y="5072298"/>
            <a:ext cx="540434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биологии и географии </a:t>
            </a:r>
            <a:endParaRPr lang="ru-RU" sz="2400" kern="0" dirty="0" smtClean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высшей 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кв. категории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400" kern="0" dirty="0" err="1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Тетюшская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татарская 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общеобразовательная школа»</a:t>
            </a:r>
            <a:endParaRPr lang="ru-RU" sz="2400" kern="0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5847" y="689809"/>
            <a:ext cx="893031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Самым </a:t>
            </a:r>
            <a:r>
              <a:rPr lang="ru-RU" sz="2200" b="1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важным явлением в школе, самым поучительным предметом, самым живым примером для ученика является сам </a:t>
            </a:r>
            <a:r>
              <a:rPr lang="ru-RU" sz="22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55331520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68629"/>
            <a:ext cx="2315113" cy="1736335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04068" y="3482856"/>
            <a:ext cx="2141090" cy="308701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357" y="2066687"/>
            <a:ext cx="2228481" cy="167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5931" y="436413"/>
            <a:ext cx="5300999" cy="648072"/>
          </a:xfrm>
        </p:spPr>
        <p:txBody>
          <a:bodyPr>
            <a:norm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</a:t>
            </a:r>
            <a:b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педагогического опыта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691" y="1118585"/>
            <a:ext cx="5203784" cy="4569267"/>
          </a:xfrm>
        </p:spPr>
        <p:txBody>
          <a:bodyPr>
            <a:normAutofit/>
          </a:bodyPr>
          <a:lstStyle/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 </a:t>
            </a:r>
            <a:r>
              <a:rPr lang="ru-RU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методической площадки по оказанию методической помощи</a:t>
            </a:r>
          </a:p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районных семинаров на базе МБОУ «ТТСОШ» и др. школ района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открытых уроков, мастер классов и круглых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7DC0-B10E-4203-92D1-0F2B1B4ADAC0}" type="slidenum">
              <a:rPr lang="ru-RU" smtClean="0"/>
              <a:t>19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4" y="2203703"/>
            <a:ext cx="2496658" cy="18724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037" y="2212596"/>
            <a:ext cx="273630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наставника для молодых специалистов</a:t>
            </a: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087" y="3465786"/>
            <a:ext cx="2519981" cy="1889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691" y="3769950"/>
            <a:ext cx="273630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 и круглые столы с  молодыми педагогами</a:t>
            </a: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3" descr="IMG_20190424_085746"/>
          <p:cNvPicPr>
            <a:picLocks noChangeAspect="1" noChangeArrowheads="1"/>
          </p:cNvPicPr>
          <p:nvPr/>
        </p:nvPicPr>
        <p:blipFill rotWithShape="1">
          <a:blip r:embed="rId7" cstate="print"/>
          <a:srcRect t="28400"/>
          <a:stretch/>
        </p:blipFill>
        <p:spPr bwMode="auto">
          <a:xfrm>
            <a:off x="122037" y="5752479"/>
            <a:ext cx="2151373" cy="115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76"/>
          <a:stretch/>
        </p:blipFill>
        <p:spPr bwMode="auto">
          <a:xfrm>
            <a:off x="2655357" y="5354978"/>
            <a:ext cx="1496646" cy="148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-40200" y="5422732"/>
            <a:ext cx="2625287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с </a:t>
            </a:r>
            <a:r>
              <a:rPr lang="ru-RU" sz="1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учителями биологии </a:t>
            </a:r>
            <a:endParaRPr lang="ru-RU" sz="1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938914" y="370136"/>
            <a:ext cx="4304276" cy="931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</a:t>
            </a:r>
            <a:b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бобщение и систематизация наставнической деятельности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5105068" y="1045029"/>
            <a:ext cx="4038932" cy="4576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 на семинарах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статей о наставнической деятельности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" t="8410" r="3947" b="6136"/>
          <a:stretch/>
        </p:blipFill>
        <p:spPr>
          <a:xfrm rot="16200000">
            <a:off x="5841000" y="1342178"/>
            <a:ext cx="2652565" cy="331898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90475" y="3266799"/>
            <a:ext cx="382764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 наставничества»: Сборник статей I международной НПК «Ресурсные центры: стратегия и опыт развития», Тетюши, 06.12.2019 г., стр.208-210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4048" y="6010656"/>
            <a:ext cx="384734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 </a:t>
            </a:r>
            <a:r>
              <a:rPr lang="ru-RU" sz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</a:t>
            </a:r>
            <a:r>
              <a:rPr lang="ru-RU" sz="1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  <a:r>
              <a:rPr lang="ru-RU" sz="1200" dirty="0" err="1">
                <a:solidFill>
                  <a:srgbClr val="C00000"/>
                </a:solidFill>
              </a:rPr>
              <a:t>Сборник</a:t>
            </a:r>
            <a:r>
              <a:rPr lang="ru-RU" sz="1200" dirty="0">
                <a:solidFill>
                  <a:srgbClr val="C00000"/>
                </a:solidFill>
              </a:rPr>
              <a:t> «Инновационные практики реализации ФГОС в деятельности учителя: из опыта работы»- Казань: Редакционно-издательский центр «Школа</a:t>
            </a:r>
            <a:r>
              <a:rPr lang="ru-RU" sz="1200" dirty="0" smtClean="0">
                <a:solidFill>
                  <a:srgbClr val="C00000"/>
                </a:solidFill>
              </a:rPr>
              <a:t>»</a:t>
            </a:r>
            <a:r>
              <a:rPr lang="ru-RU" sz="1200" dirty="0">
                <a:solidFill>
                  <a:srgbClr val="C00000"/>
                </a:solidFill>
              </a:rPr>
              <a:t> 2019.-200 с</a:t>
            </a:r>
            <a:r>
              <a:rPr lang="ru-RU" sz="1200" dirty="0" smtClean="0">
                <a:solidFill>
                  <a:srgbClr val="C00000"/>
                </a:solidFill>
              </a:rPr>
              <a:t>.</a:t>
            </a:r>
            <a:endParaRPr lang="ru-RU" sz="1200" dirty="0">
              <a:solidFill>
                <a:srgbClr val="C0000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702" y="4133539"/>
            <a:ext cx="2380858" cy="178564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430979" y="5530051"/>
            <a:ext cx="273630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Неформальная встреча с молодыми педагогами г. Казани</a:t>
            </a: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730212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1661" y="737353"/>
            <a:ext cx="7772400" cy="1141902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 является оказание методической помощи и поддержки педагогам в их профессиональном становлении со </a:t>
            </a: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опытных коллег. </a:t>
            </a:r>
            <a:endParaRPr lang="ru-RU" sz="2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846" y="1879255"/>
            <a:ext cx="880403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Задачи</a:t>
            </a:r>
            <a:r>
              <a:rPr lang="ru-RU" i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: </a:t>
            </a:r>
            <a:endParaRPr lang="ru-RU" i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-привитие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молодым специалистам интереса к педагогической профессии, сохранение и увеличение численности педагогических коллективов; 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-ускорение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процесса профессионального становления молодых педагогов, развитие способности самостоятельно и качественно выполнять должностные обязанности; 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-формирование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ответственного и творческого отношения к организации образовательного процесса.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/>
            <a:endParaRPr lang="ru-RU" b="1" i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Ожидаемые  </a:t>
            </a:r>
            <a:r>
              <a:rPr lang="ru-RU" b="1" i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результаты:</a:t>
            </a:r>
            <a:endParaRPr lang="ru-RU" sz="1400" i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- Сформируются педагогические кадры, которые будут отвечать вопросам современной жизни. 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Сформируется творческий, психологически грамотный педагогический коллектив с пониманием необходимости в непрерывном самообразовании, постоянном повышении профессиональной компетентности. 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Повысить количество педагогических работников, желающих участвовать в конкурсах педагогического мастерства различного уровня.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54825398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69691" y="1586785"/>
            <a:ext cx="444298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профессиональных умений, накопления опыта, поиска лучших методов и приемов работы с детьми, формирования своего стиля в работе, зарабатывание авторитета среди детей, родителей, 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коллег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молодым специалистам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помогают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наставники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открыты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педагогических инноваций!</a:t>
            </a:r>
          </a:p>
        </p:txBody>
      </p:sp>
      <p:pic>
        <p:nvPicPr>
          <p:cNvPr id="7170" name="Picture 2" descr="C:\Users\Станция сканирования\Desktop\2434356784320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676" y="1982069"/>
            <a:ext cx="4078853" cy="300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69691" y="716667"/>
            <a:ext cx="85218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2400" b="1" dirty="0" err="1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ea typeface="Calibri" pitchFamily="34" charset="0"/>
                <a:cs typeface="Times New Roman" pitchFamily="18" charset="0"/>
              </a:rPr>
              <a:t>Тетюшском</a:t>
            </a:r>
            <a:r>
              <a:rPr lang="ru-RU" sz="2400" b="1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ea typeface="Calibri" pitchFamily="34" charset="0"/>
                <a:cs typeface="Times New Roman" pitchFamily="18" charset="0"/>
              </a:rPr>
              <a:t> муниципальном районе ведется эффективная работа по наставничеству.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754796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танция сканирования\Desktop\фото(1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30" y="1591529"/>
            <a:ext cx="3876675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02368" y="1979418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Мышев </a:t>
            </a:r>
          </a:p>
          <a:p>
            <a:pPr lvl="0" algn="ctr"/>
            <a:r>
              <a:rPr lang="ru-RU" sz="4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Юрий Владимирович</a:t>
            </a:r>
            <a:endParaRPr lang="ru-RU" sz="4400" b="1" dirty="0">
              <a:solidFill>
                <a:srgbClr val="FF0000"/>
              </a:solidFill>
              <a:effectLst>
                <a:glow rad="101600">
                  <a:srgbClr val="7030A0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20305" y="4103076"/>
            <a:ext cx="4888525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истории и обществознания 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высшей кв. категории МБОУ 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kern="0" dirty="0" err="1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Тетюшская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школа №1 имени Героя Советского Союза Ханжина Павла 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Семеновича»</a:t>
            </a:r>
            <a:endParaRPr lang="ru-RU" sz="2400" kern="0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8094" y="750527"/>
            <a:ext cx="82962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ea typeface="Calibri" pitchFamily="34" charset="0"/>
                <a:cs typeface="Times New Roman" pitchFamily="18" charset="0"/>
              </a:rPr>
              <a:t>«Учитель готовится к хорошему уроку всю жизнь»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ea typeface="Calibri" pitchFamily="34" charset="0"/>
                <a:cs typeface="Times New Roman" pitchFamily="18" charset="0"/>
              </a:rPr>
              <a:t>В.А.Сухомлинский</a:t>
            </a:r>
            <a:endParaRPr lang="ru-RU" sz="2400" b="1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</a:effectLst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637735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793" y="2566217"/>
            <a:ext cx="3473450" cy="260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517" y="683851"/>
            <a:ext cx="3536950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97" y="778669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95" y="3770178"/>
            <a:ext cx="2576513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355" y="4137849"/>
            <a:ext cx="3438525" cy="257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7565" y="5794207"/>
            <a:ext cx="52904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молодыми специалистами школ №92 и №103г Казани. Республиканский семинар для молодых специалистов г Тетюши</a:t>
            </a:r>
          </a:p>
        </p:txBody>
      </p:sp>
    </p:spTree>
    <p:extLst>
      <p:ext uri="{BB962C8B-B14F-4D97-AF65-F5344CB8AC3E}">
        <p14:creationId xmlns:p14="http://schemas.microsoft.com/office/powerpoint/2010/main" val="62528958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08" y="2134780"/>
            <a:ext cx="3001577" cy="4002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07408" y="19203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6762" y="2419202"/>
            <a:ext cx="53222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Нугманова</a:t>
            </a:r>
            <a:r>
              <a:rPr lang="ru-RU" sz="4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 </a:t>
            </a:r>
            <a:endParaRPr lang="ru-RU" sz="4400" b="1" dirty="0">
              <a:solidFill>
                <a:srgbClr val="FF0000"/>
              </a:solidFill>
              <a:effectLst>
                <a:glow rad="101600">
                  <a:srgbClr val="7030A0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  <a:p>
            <a:pPr algn="ctr"/>
            <a:r>
              <a:rPr lang="ru-RU" sz="4400" b="1" dirty="0" err="1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Раушания</a:t>
            </a:r>
            <a:r>
              <a:rPr lang="ru-RU" sz="4400" b="1" dirty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               </a:t>
            </a:r>
            <a:r>
              <a:rPr lang="ru-RU" sz="4400" b="1" dirty="0" err="1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Газетдиновна</a:t>
            </a:r>
            <a:endParaRPr lang="ru-RU" sz="4400" b="1" dirty="0">
              <a:solidFill>
                <a:srgbClr val="FF0000"/>
              </a:solidFill>
              <a:effectLst>
                <a:glow rad="101600">
                  <a:srgbClr val="7030A0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6154" y="4771275"/>
            <a:ext cx="47356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английского 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языка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ысшей кв. категории</a:t>
            </a:r>
            <a:endParaRPr lang="ru-RU" sz="2400" kern="0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400" kern="0" dirty="0" err="1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Тетюшская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татарская средняя общеобразовательная школа</a:t>
            </a: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kern="0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883" y="719971"/>
            <a:ext cx="85817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ea typeface="Calibri" pitchFamily="34" charset="0"/>
                <a:cs typeface="Times New Roman" pitchFamily="18" charset="0"/>
              </a:rPr>
              <a:t>«Знание оборотной стороны профессии или призвания — это та цена, которую мы платим за овладение профессиональными навыками</a:t>
            </a:r>
            <a:r>
              <a:rPr lang="ru-RU" sz="24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ea typeface="Calibri" pitchFamily="34" charset="0"/>
                <a:cs typeface="Times New Roman" pitchFamily="18" charset="0"/>
              </a:rPr>
              <a:t>.» Джеймс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ea typeface="Calibri" pitchFamily="34" charset="0"/>
                <a:cs typeface="Times New Roman" pitchFamily="18" charset="0"/>
              </a:rPr>
              <a:t>Болдуин</a:t>
            </a:r>
            <a:endParaRPr lang="ru-RU" sz="2400" b="1" dirty="0"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</a:effectLst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2682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\Desktop\фото\IMG-20191101-WA000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51" y="923417"/>
            <a:ext cx="3885095" cy="21853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44573" y="3163586"/>
            <a:ext cx="41239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к фестивалю учащихся “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Festival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2020”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User\Desktop\фото\IMG-20191212-WA006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24" y="4023360"/>
            <a:ext cx="3784103" cy="20239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03137" y="6158040"/>
            <a:ext cx="38618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«Профессиональная мастерская</a:t>
            </a:r>
            <a:endParaRPr lang="ru-RU" sz="1400" dirty="0"/>
          </a:p>
        </p:txBody>
      </p:sp>
      <p:pic>
        <p:nvPicPr>
          <p:cNvPr id="8" name="Рисунок 7" descr="C:\Users\User\Desktop\фото\IMG-20191212-WA00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00" y="876628"/>
            <a:ext cx="4005261" cy="220348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380924" y="3209752"/>
            <a:ext cx="38745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 «Методика организация проектов»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572" y="3891844"/>
            <a:ext cx="4308195" cy="228695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544573" y="6296539"/>
            <a:ext cx="43081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 «Исследовательская деятельность»</a:t>
            </a:r>
          </a:p>
        </p:txBody>
      </p:sp>
    </p:spTree>
    <p:extLst>
      <p:ext uri="{BB962C8B-B14F-4D97-AF65-F5344CB8AC3E}">
        <p14:creationId xmlns:p14="http://schemas.microsoft.com/office/powerpoint/2010/main" val="2796488854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5" r="8403" b="16795"/>
          <a:stretch>
            <a:fillRect/>
          </a:stretch>
        </p:blipFill>
        <p:spPr>
          <a:xfrm>
            <a:off x="4030175" y="2185937"/>
            <a:ext cx="5113825" cy="311117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785" y="2329403"/>
            <a:ext cx="444165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err="1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Аввакумова</a:t>
            </a:r>
            <a:r>
              <a:rPr lang="ru-RU" sz="4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  </a:t>
            </a:r>
            <a:r>
              <a:rPr lang="ru-RU" sz="4400" b="1" dirty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Людмила </a:t>
            </a:r>
            <a:r>
              <a:rPr lang="ru-RU" sz="4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Анатольевна</a:t>
            </a:r>
            <a:endParaRPr lang="ru-RU" sz="4400" b="1" dirty="0">
              <a:solidFill>
                <a:srgbClr val="FF0000"/>
              </a:solidFill>
              <a:effectLst>
                <a:glow rad="101600">
                  <a:srgbClr val="7030A0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2308" y="5297113"/>
            <a:ext cx="7338645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высшей кв. категории МБОУ 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kern="0" dirty="0" err="1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Тетюшская</a:t>
            </a:r>
            <a:r>
              <a:rPr lang="ru-RU" sz="2400" kern="0" dirty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школа №1 имени Героя Советского Союза Ханжина Павла Семеновича»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6727" y="679103"/>
            <a:ext cx="884176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Педагогическое искусство – это  удивительная  симфония,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длинная одиссея постижения науки и человечности, в которой тончайшие музыкальные звучания сопровождаются моментами общения с детьми.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459500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44"/>
          <a:stretch>
            <a:fillRect/>
          </a:stretch>
        </p:blipFill>
        <p:spPr bwMode="auto">
          <a:xfrm>
            <a:off x="1280804" y="1035577"/>
            <a:ext cx="6749015" cy="2328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387" y="4067834"/>
            <a:ext cx="565785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6927" y="3469958"/>
            <a:ext cx="7886700" cy="492369"/>
          </a:xfrm>
        </p:spPr>
        <p:txBody>
          <a:bodyPr/>
          <a:lstStyle/>
          <a:p>
            <a:pPr algn="ctr"/>
            <a:r>
              <a:rPr lang="ru-RU" altLang="ru-RU" sz="1800" b="1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 </a:t>
            </a:r>
            <a:r>
              <a:rPr lang="ru-RU" altLang="ru-RU" sz="18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конкурсе профессионального </a:t>
            </a:r>
            <a:r>
              <a:rPr lang="ru-RU" altLang="ru-RU" sz="1800" b="1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мастерства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9616211"/>
      </p:ext>
    </p:extLst>
  </p:cSld>
  <p:clrMapOvr>
    <a:masterClrMapping/>
  </p:clrMapOvr>
  <p:transition spd="slow" advClick="0" advTm="5000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1941</TotalTime>
  <Words>686</Words>
  <Application>Microsoft Office PowerPoint</Application>
  <PresentationFormat>Экран (4:3)</PresentationFormat>
  <Paragraphs>86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Engravers MT</vt:lpstr>
      <vt:lpstr>Times New Roman</vt:lpstr>
      <vt:lpstr>Тема Office</vt:lpstr>
      <vt:lpstr>ОРГАНИЗАЦИЯ  НАСТАВНИЧЕСТВА  В РАБОТЕ С ПЕДАГОГАМИ  ТЕТЮШСКОГО  МУНИЦИПАЛЬНОГО РАЙОНА</vt:lpstr>
      <vt:lpstr>    Целью наставничества является оказание методической помощи и поддержки педагогам в их профессиональном становлении со стороны опытных коллег.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конкурсе профессионального мастерства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наставника с молодыми специалистами</vt:lpstr>
      <vt:lpstr>Султанова Гулия Рашидовна </vt:lpstr>
      <vt:lpstr>Презентация PowerPoint</vt:lpstr>
      <vt:lpstr>Презентация PowerPoint</vt:lpstr>
      <vt:lpstr>Практический Распространение педагогического опыта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Сотрудник</dc:creator>
  <cp:lastModifiedBy>админ</cp:lastModifiedBy>
  <cp:revision>141</cp:revision>
  <cp:lastPrinted>2020-06-23T04:51:34Z</cp:lastPrinted>
  <dcterms:created xsi:type="dcterms:W3CDTF">2017-06-14T12:54:51Z</dcterms:created>
  <dcterms:modified xsi:type="dcterms:W3CDTF">2020-07-29T05:30:00Z</dcterms:modified>
</cp:coreProperties>
</file>